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6dad9273e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6dad9273e7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6dad9273e7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6dad9273e7_0_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6dad9273e7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4" name="Google Shape;54;g6dad9273e7_0_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/>
          <p:nvPr>
            <p:ph idx="1" type="body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g6dad9273e7_0_48"/>
          <p:cNvSpPr txBox="1"/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/>
          <p:nvPr>
            <p:ph idx="1" type="body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6dad9273e7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6dad9273e7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g6dad9273e7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6dad9273e7_0_1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6dad9273e7_0_1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g6dad9273e7_0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2" name="Google Shape;32;g6dad9273e7_0_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6dad9273e7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6dad9273e7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1" name="Google Shape;41;g6dad9273e7_0_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6dad9273e7_0_3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5" name="Google Shape;45;g6dad9273e7_0_3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g6dad9273e7_0_3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6dad9273e7_0_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0" name="Google Shape;50;g6dad9273e7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6dad9273e7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6dad9273e7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bit.ly/dataprojectscoping" TargetMode="External"/><Relationship Id="rId4" Type="http://schemas.openxmlformats.org/officeDocument/2006/relationships/hyperlink" Target="http://bit.ly/dsapp_scoping_worksheet" TargetMode="External"/><Relationship Id="rId5" Type="http://schemas.openxmlformats.org/officeDocument/2006/relationships/hyperlink" Target="http://bit.ly/dsapp_scoping_workshee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piazza.com/cmu/spring2020/1071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What interventions do I have access to?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228594" lvl="0" marL="45718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What would they do differently if they had more information/knew where their interventions were most likely to be effective?</a:t>
            </a:r>
            <a:endParaRPr>
              <a:solidFill>
                <a:srgbClr val="000000"/>
              </a:solidFill>
            </a:endParaRPr>
          </a:p>
          <a:p>
            <a:pPr indent="0" lvl="0" marL="22859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28594" lvl="0" marL="45718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Informing these actions:</a:t>
            </a:r>
            <a:endParaRPr>
              <a:solidFill>
                <a:srgbClr val="000000"/>
              </a:solidFill>
            </a:endParaRPr>
          </a:p>
          <a:p>
            <a:pPr indent="-359845" lvl="1" marL="914377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>
              <a:solidFill>
                <a:srgbClr val="000000"/>
              </a:solidFill>
            </a:endParaRPr>
          </a:p>
          <a:p>
            <a:pPr indent="-359845" lvl="1" marL="914377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9845" lvl="1" marL="914377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/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/>
          <p:nvPr>
            <p:ph idx="1" type="body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</a:t>
            </a:r>
            <a:r>
              <a:rPr lang="en-US" sz="3200">
                <a:solidFill>
                  <a:srgbClr val="000000"/>
                </a:solidFill>
              </a:rPr>
              <a:t>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indent="0" lvl="0" marL="22859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indent="-482600" lvl="1" marL="1219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/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68" lvl="0" marL="45718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968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67" lvl="0" marL="457188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1" marL="1219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</a:t>
            </a:r>
            <a:b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time horizon of the actions to the data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968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68" lvl="0" marL="457189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r>
              <a:t/>
            </a:r>
            <a:endParaRPr sz="2667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idx="1" type="body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68" lvl="0" marL="25716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Nobody knows what data the entire organization has</a:t>
            </a:r>
            <a:endParaRPr sz="3000"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952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Don’t get intimidated by legal acronyms thrown at you</a:t>
            </a:r>
            <a:endParaRPr sz="3000"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295267" lvl="0" marL="257167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227575" spcFirstLastPara="1" rIns="227575" wrap="square" tIns="130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202675" lIns="135125" spcFirstLastPara="1" rIns="180150" wrap="square" tIns="135125">
            <a:noAutofit/>
          </a:bodyPr>
          <a:lstStyle/>
          <a:p>
            <a:pPr indent="-245548" lvl="1" marL="22859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indent="-245548" lvl="1" marL="228594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indent="-245548" lvl="1" marL="228594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indent="-245548" lvl="1" marL="228594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indent="-245548" lvl="1" marL="228594" marR="0" rtl="0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68" lvl="0" marL="25716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indent="-1047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2825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indent="-1047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2825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indent="-1047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2825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indent="-1047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-282568" lvl="0" marL="257168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r>
              <a:t/>
            </a: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7045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indent="0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r>
              <a:t/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7045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indent="0" lvl="0" marL="228594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r>
              <a:t/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7045" lvl="0" marL="457189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8" lvl="0" marL="60958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457188" lvl="0" marL="609585" rtl="0" algn="l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457188" lvl="0" marL="609585" rtl="0" algn="l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457188" lvl="0" marL="609585" rtl="0" algn="l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/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define equity?</a:t>
            </a:r>
            <a:endParaRPr>
              <a:solidFill>
                <a:srgbClr val="000000"/>
              </a:solidFill>
            </a:endParaRPr>
          </a:p>
          <a:p>
            <a:pPr indent="-53968" lvl="0" marL="25716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-53968" lvl="0" marL="25716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detect inequity? </a:t>
            </a:r>
            <a:endParaRPr>
              <a:solidFill>
                <a:srgbClr val="000000"/>
              </a:solidFill>
            </a:endParaRPr>
          </a:p>
          <a:p>
            <a:pPr indent="-53968" lvl="0" marL="25716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do we increase equity?</a:t>
            </a:r>
            <a:endParaRPr>
              <a:solidFill>
                <a:srgbClr val="000000"/>
              </a:solidFill>
            </a:endParaRPr>
          </a:p>
          <a:p>
            <a:pPr indent="-53968" lvl="0" marL="25716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/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/>
              <a:t> </a:t>
            </a:r>
            <a:r>
              <a:rPr lang="en-US" sz="3200">
                <a:solidFill>
                  <a:srgbClr val="000000"/>
                </a:solidFill>
              </a:rPr>
              <a:t>Increases the likelihood of use and impact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Allows everyone to focus on the outcomes we should care about</a:t>
            </a:r>
            <a:endParaRPr sz="3200"/>
          </a:p>
          <a:p>
            <a:pPr indent="-25393" lvl="0" marL="45718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1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idx="1" type="body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Don’t be afraid to ask naïve questions</a:t>
            </a:r>
            <a:endParaRPr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Spend time discussing goals and metrics – don’t forget equity as a goal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Understand what the current process/solution is</a:t>
            </a:r>
            <a:endParaRPr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Communication is critical – before, during, and after</a:t>
            </a:r>
            <a:endParaRPr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We need to make sure that we tackle these problems responsibly and ethically</a:t>
            </a:r>
            <a:endParaRPr>
              <a:solidFill>
                <a:srgbClr val="000000"/>
              </a:solidFill>
            </a:endParaRPr>
          </a:p>
          <a:p>
            <a:pPr indent="-104768" lvl="0" marL="25716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257168" lvl="0" marL="257168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Data and Technology does not solve problems, people do.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57167" lvl="0" marL="257167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indent="-257167" lvl="0" marL="257167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t/>
            </a:r>
            <a:endParaRPr sz="3600"/>
          </a:p>
          <a:p>
            <a:pPr indent="-257167" lvl="0" marL="25716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600" u="sng">
              <a:solidFill>
                <a:schemeClr val="hlink"/>
              </a:solidFill>
              <a:hlinkClick r:id="rId4"/>
            </a:endParaRPr>
          </a:p>
          <a:p>
            <a:pPr indent="-257167" lvl="0" marL="25716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600" u="sng">
              <a:solidFill>
                <a:schemeClr val="hlink"/>
              </a:solidFill>
              <a:hlinkClick r:id="rId5"/>
            </a:endParaRPr>
          </a:p>
          <a:p>
            <a:pPr indent="-257167" lvl="0" marL="25716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/>
          <p:nvPr>
            <p:ph idx="1" type="body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7" lvl="0" marL="257167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Tech setup instructions on Piazza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Make sure you can do everything described in the announcement 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Not on the course Piazza?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http://piazza.com/cmu/spring2020/10718</a:t>
            </a:r>
            <a:r>
              <a:rPr lang="en-US"/>
              <a:t> </a:t>
            </a:r>
            <a:br>
              <a:rPr lang="en-US"/>
            </a:br>
            <a:endParaRPr/>
          </a:p>
          <a:p>
            <a:pPr indent="-457200" lvl="0" marL="6096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Need help with the setup?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Today after class (4:30-5pm) with Himil –– GHC 8th floor (by printer)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Tomorrow 10am-11am with Sebastian –– GHC 8009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457200" lvl="0" marL="6096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Readings for Tuesday –– Scoping Case Studies: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Dengue Forecasting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Predicting Childhood Lead Poisoning</a:t>
            </a:r>
            <a:endParaRPr>
              <a:solidFill>
                <a:srgbClr val="000000"/>
              </a:solidFill>
            </a:endParaRPr>
          </a:p>
          <a:p>
            <a:pPr indent="-425450" lvl="1" marL="1219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>
                <a:solidFill>
                  <a:srgbClr val="000000"/>
                </a:solidFill>
              </a:rPr>
              <a:t>Algorithmic Decision Making in Health Care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</a:t>
            </a:r>
            <a:r>
              <a:rPr lang="en-US" sz="4800"/>
              <a:t>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idx="1" type="body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7" lvl="0" marL="25716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968" lvl="0" marL="25716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68" lvl="0" marL="257168" rtl="0" algn="l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leadership of the organization</a:t>
            </a:r>
            <a:endParaRPr/>
          </a:p>
          <a:p>
            <a:pPr indent="-53968" lvl="0" marL="257168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68" lvl="0" marL="257168" rtl="0" algn="l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/>
          </a:p>
          <a:p>
            <a:pPr indent="-214308" lvl="1" marL="557199" rtl="0" algn="l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commitment and data available to do the project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08" lvl="1" marL="557199" rtl="0" algn="l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from the organization that owns data</a:t>
            </a:r>
            <a:endParaRPr/>
          </a:p>
          <a:p>
            <a:pPr indent="-214308" lvl="1" marL="557199" rtl="0" algn="l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take actions and validate the solution</a:t>
            </a:r>
            <a:endParaRPr sz="2400"/>
          </a:p>
        </p:txBody>
      </p:sp>
      <p:sp>
        <p:nvSpPr>
          <p:cNvPr id="83" name="Google Shape;83;p4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</a:t>
            </a:r>
            <a:r>
              <a:rPr lang="en-US" sz="4800"/>
              <a:t>Initial Screening Criteria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>
            <p:ph idx="1" type="body"/>
          </p:nvPr>
        </p:nvSpPr>
        <p:spPr>
          <a:xfrm>
            <a:off x="178325" y="1384225"/>
            <a:ext cx="11863800" cy="5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44488" lvl="0" marL="60958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/>
              <a:t>Define a concrete problem and a specific goal you are trying to influence </a:t>
            </a:r>
            <a:endParaRPr sz="3000"/>
          </a:p>
          <a:p>
            <a:pPr indent="-444488" lvl="0" marL="609585" rtl="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US" sz="3000"/>
              <a:t>Identify whether you have a real opportunity to influence the goal</a:t>
            </a:r>
            <a:endParaRPr sz="3000"/>
          </a:p>
          <a:p>
            <a:pPr indent="-423323" lvl="1" marL="1219170" rtl="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/>
              <a:t>What actions can you take?</a:t>
            </a:r>
            <a:endParaRPr/>
          </a:p>
          <a:p>
            <a:pPr indent="-423323" lvl="1" marL="1219170" rtl="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/>
              <a:t>What data do you have and will need?</a:t>
            </a:r>
            <a:endParaRPr/>
          </a:p>
          <a:p>
            <a:pPr indent="-423323" lvl="1" marL="1219170" rtl="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/>
              <a:t>What analysis will need to be done and how will you validate the analysis?</a:t>
            </a:r>
            <a:endParaRPr/>
          </a:p>
          <a:p>
            <a:pPr indent="-457188" lvl="0" marL="609585" rtl="0" algn="l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000"/>
              <a:t>Ensure you have a champion with the authority to move resources and set expectations for participation and collaboration</a:t>
            </a:r>
            <a:br>
              <a:rPr lang="en-US" sz="3200"/>
            </a:br>
            <a:endParaRPr sz="3200"/>
          </a:p>
        </p:txBody>
      </p:sp>
      <p:sp>
        <p:nvSpPr>
          <p:cNvPr id="89" name="Google Shape;89;p3"/>
          <p:cNvSpPr txBox="1"/>
          <p:nvPr>
            <p:ph idx="4294967295" type="title"/>
          </p:nvPr>
        </p:nvSpPr>
        <p:spPr>
          <a:xfrm>
            <a:off x="0" y="153657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Overview:</a:t>
            </a:r>
            <a:r>
              <a:rPr lang="en-US" sz="4800">
                <a:solidFill>
                  <a:schemeClr val="lt1"/>
                </a:solidFill>
              </a:rPr>
              <a:t> </a:t>
            </a:r>
            <a:r>
              <a:rPr lang="en-US" sz="4800">
                <a:solidFill>
                  <a:schemeClr val="lt1"/>
                </a:solidFill>
              </a:rPr>
              <a:t>Scoping the Problem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594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/>
              <a:t> Goals</a:t>
            </a:r>
            <a:r>
              <a:rPr lang="en-US" sz="2800"/>
              <a:t>: Define the goal(s) of the project</a:t>
            </a:r>
            <a:br>
              <a:rPr lang="en-US" sz="2800"/>
            </a:br>
            <a:endParaRPr sz="1200"/>
          </a:p>
          <a:p>
            <a:pPr indent="-228594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/>
              <a:t> Actions</a:t>
            </a:r>
            <a:r>
              <a:rPr lang="en-US" sz="2800"/>
              <a:t>: What actions/interventions will you inform?</a:t>
            </a:r>
            <a:br>
              <a:rPr lang="en-US" sz="2800"/>
            </a:br>
            <a:endParaRPr sz="1200"/>
          </a:p>
          <a:p>
            <a:pPr indent="-228594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/>
              <a:t> Data</a:t>
            </a:r>
            <a:r>
              <a:rPr lang="en-US" sz="2800"/>
              <a:t>: What data do you have internally? What data do you need? What can you augment from external and public sources?</a:t>
            </a:r>
            <a:br>
              <a:rPr lang="en-US" sz="2800"/>
            </a:br>
            <a:endParaRPr sz="1200"/>
          </a:p>
          <a:p>
            <a:pPr indent="-228594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/>
              <a:t> Analysis</a:t>
            </a:r>
            <a:r>
              <a:rPr lang="en-US" sz="2800"/>
              <a:t>: What analysis needs to be done? </a:t>
            </a:r>
            <a:br>
              <a:rPr lang="en-US" sz="2800"/>
            </a:br>
            <a:r>
              <a:rPr lang="en-US" sz="2800"/>
              <a:t>How will it be validated?</a:t>
            </a:r>
            <a:endParaRPr/>
          </a:p>
        </p:txBody>
      </p:sp>
      <p:sp>
        <p:nvSpPr>
          <p:cNvPr id="101" name="Google Shape;101;p5"/>
          <p:cNvSpPr txBox="1"/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1142276" y="1569010"/>
            <a:ext cx="2234906" cy="1783793"/>
          </a:xfrm>
          <a:prstGeom prst="roundRect">
            <a:avLst>
              <a:gd fmla="val 10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 rot="10800000">
            <a:off x="515997" y="3341850"/>
            <a:ext cx="3487500" cy="3453000"/>
          </a:xfrm>
          <a:prstGeom prst="round2SameRect">
            <a:avLst>
              <a:gd fmla="val 10500" name="adj1"/>
              <a:gd fmla="val 0" name="adj2"/>
            </a:avLst>
          </a:prstGeom>
          <a:solidFill>
            <a:srgbClr val="BF504D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623238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8900" lIns="248900" spcFirstLastPara="1" rIns="248900" wrap="square" tIns="248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5084061" y="1514585"/>
            <a:ext cx="2023876" cy="1892642"/>
          </a:xfrm>
          <a:prstGeom prst="roundRect">
            <a:avLst>
              <a:gd fmla="val 10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 rot="10800000">
            <a:off x="4352261" y="3341850"/>
            <a:ext cx="3487500" cy="3453000"/>
          </a:xfrm>
          <a:prstGeom prst="round2SameRect">
            <a:avLst>
              <a:gd fmla="val 10500" name="adj1"/>
              <a:gd fmla="val 0" name="adj2"/>
            </a:avLst>
          </a:prstGeom>
          <a:solidFill>
            <a:schemeClr val="accent3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4459501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8900" lIns="248900" spcFirstLastPara="1" rIns="248900" wrap="square" tIns="248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Effectiveness</a:t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928318" y="1579900"/>
            <a:ext cx="2007904" cy="1762013"/>
          </a:xfrm>
          <a:prstGeom prst="roundRect">
            <a:avLst>
              <a:gd fmla="val 10000" name="adj"/>
            </a:avLst>
          </a:prstGeom>
          <a:blipFill rotWithShape="1">
            <a:blip r:embed="rId5">
              <a:alphaModFix/>
            </a:blip>
            <a:stretch>
              <a:fillRect b="999" l="0" r="0" t="999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rot="10800000">
            <a:off x="8188525" y="3341850"/>
            <a:ext cx="3487500" cy="3453000"/>
          </a:xfrm>
          <a:prstGeom prst="round2SameRect">
            <a:avLst>
              <a:gd fmla="val 10500" name="adj1"/>
              <a:gd fmla="val 0" name="adj2"/>
            </a:avLst>
          </a:prstGeom>
          <a:solidFill>
            <a:schemeClr val="accent4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 txBox="1"/>
          <p:nvPr/>
        </p:nvSpPr>
        <p:spPr>
          <a:xfrm>
            <a:off x="8295765" y="3341925"/>
            <a:ext cx="3273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8900" lIns="248900" spcFirstLastPara="1" rIns="248900" wrap="square" tIns="248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b="0" i="0" lang="en-US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Equity/Fairness</a:t>
            </a:r>
            <a:endParaRPr/>
          </a:p>
        </p:txBody>
      </p:sp>
      <p:sp>
        <p:nvSpPr>
          <p:cNvPr id="116" name="Google Shape;116;p7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/>
              <a:t> </a:t>
            </a:r>
            <a:r>
              <a:rPr lang="en-US" sz="3200">
                <a:solidFill>
                  <a:srgbClr val="000000"/>
                </a:solidFill>
              </a:rPr>
              <a:t>Goals need to be measurable and concrete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Goal is NOT to build a model, make a prediction, etc.</a:t>
            </a:r>
            <a:endParaRPr sz="3200">
              <a:solidFill>
                <a:srgbClr val="000000"/>
              </a:solidFill>
            </a:endParaRPr>
          </a:p>
          <a:p>
            <a:pPr indent="-25393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28593" lvl="0" marL="45718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What constraints do you face in achieving these goals?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228594" lvl="0" marL="457189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Stakeholder involvement from the beginning is key</a:t>
            </a:r>
            <a:endParaRPr sz="3200">
              <a:solidFill>
                <a:srgbClr val="000000"/>
              </a:solidFill>
            </a:endParaRPr>
          </a:p>
          <a:p>
            <a:pPr indent="0" lvl="0" marL="43179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5393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122" name="Google Shape;122;p6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68" lvl="0" marL="25716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detect who’s going to get lead poisoning early?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determine which home inspections to prioritize?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How do I improve the scheduling and assignment of my medics/ambulances/firetrucks?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route citizen requests more efficiently and effectively?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Which policies do I modify to improve maternal mortality 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How much impact is my after-school program having?</a:t>
            </a:r>
            <a:endParaRPr/>
          </a:p>
          <a:p>
            <a:pPr indent="-130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57168" lvl="0" marL="25716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/>
              <a:t>Can I get data that helps me match employers with employees ? </a:t>
            </a:r>
            <a:endParaRPr/>
          </a:p>
        </p:txBody>
      </p:sp>
      <p:sp>
        <p:nvSpPr>
          <p:cNvPr id="131" name="Google Shape;131;p9"/>
          <p:cNvSpPr txBox="1"/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5220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594" lvl="1" marL="22859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indent="-228594" lvl="1" marL="228594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indent="-228594" lvl="1" marL="228594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indent="-228594" lvl="1" marL="228594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indent="-228594" lvl="1" marL="228594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indent="-228594" lvl="1" marL="228594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/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2020-01-14T19:43:43Z</dcterms:created>
  <dc:creator>Microsoft Office User</dc:creator>
</cp:coreProperties>
</file>